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" panose="02020500000000000000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jf-openhuninn-1.1" panose="02020500000000000000" charset="-12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6.svg"/><Relationship Id="rId10" Type="http://schemas.openxmlformats.org/officeDocument/2006/relationships/image" Target="../media/image13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6.svg"/><Relationship Id="rId10" Type="http://schemas.openxmlformats.org/officeDocument/2006/relationships/image" Target="../media/image13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5401" y="-1235099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59672" y="636556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73200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475034" y="1474534"/>
            <a:ext cx="7337933" cy="733793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B678E6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3788864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0" y="0"/>
                </a:moveTo>
                <a:lnTo>
                  <a:pt x="5476282" y="0"/>
                </a:lnTo>
                <a:lnTo>
                  <a:pt x="5476282" y="5469436"/>
                </a:lnTo>
                <a:lnTo>
                  <a:pt x="0" y="546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1783018" y="1028700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30787" y="6962654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-3282685" y="-361827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95023" y="3036491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2970319" y="5382484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8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8" y="1384759"/>
                </a:lnTo>
                <a:lnTo>
                  <a:pt x="122265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774994" y="1641158"/>
            <a:ext cx="6738012" cy="673798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130748" y="9182100"/>
            <a:ext cx="602650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FFFFFF"/>
                </a:solidFill>
                <a:latin typeface="Arimo"/>
              </a:rPr>
              <a:t>@ICRAWLER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499884" y="8842395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721058" y="-4051767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88467" y="-2972336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952034" y="8951073"/>
            <a:ext cx="814930" cy="8149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7609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782105" y="3198118"/>
            <a:ext cx="4949958" cy="4949958"/>
          </a:xfrm>
          <a:custGeom>
            <a:avLst/>
            <a:gdLst/>
            <a:ahLst/>
            <a:cxnLst/>
            <a:rect l="l" t="t" r="r" b="b"/>
            <a:pathLst>
              <a:path w="4949958" h="4949958">
                <a:moveTo>
                  <a:pt x="0" y="0"/>
                </a:moveTo>
                <a:lnTo>
                  <a:pt x="4949958" y="0"/>
                </a:lnTo>
                <a:lnTo>
                  <a:pt x="4949958" y="4949958"/>
                </a:lnTo>
                <a:lnTo>
                  <a:pt x="0" y="4949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55937" y="3198118"/>
            <a:ext cx="4949958" cy="4949958"/>
          </a:xfrm>
          <a:custGeom>
            <a:avLst/>
            <a:gdLst/>
            <a:ahLst/>
            <a:cxnLst/>
            <a:rect l="l" t="t" r="r" b="b"/>
            <a:pathLst>
              <a:path w="4949958" h="4949958">
                <a:moveTo>
                  <a:pt x="0" y="0"/>
                </a:moveTo>
                <a:lnTo>
                  <a:pt x="4949958" y="0"/>
                </a:lnTo>
                <a:lnTo>
                  <a:pt x="4949958" y="4949958"/>
                </a:lnTo>
                <a:lnTo>
                  <a:pt x="0" y="494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183683" y="8919461"/>
            <a:ext cx="351631" cy="78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>
                <a:solidFill>
                  <a:srgbClr val="FFFFFF"/>
                </a:solidFill>
                <a:latin typeface="jf-openhuninn-1.1"/>
              </a:rPr>
              <a:t>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8729" y="491406"/>
            <a:ext cx="667054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 dirty="0" err="1">
                <a:solidFill>
                  <a:srgbClr val="F3BE66"/>
                </a:solidFill>
                <a:ea typeface="jf-openhuninn-1.1 Bold"/>
              </a:rPr>
              <a:t>網頁浮水印設計</a:t>
            </a:r>
            <a:endParaRPr lang="en-US" sz="7121" dirty="0">
              <a:solidFill>
                <a:srgbClr val="F3BE66"/>
              </a:solidFill>
              <a:ea typeface="jf-openhuninn-1.1 Bol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8408545" y="5665308"/>
            <a:ext cx="1470910" cy="15579"/>
          </a:xfrm>
          <a:prstGeom prst="line">
            <a:avLst/>
          </a:prstGeom>
          <a:ln w="1333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-43870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00390" y="3133478"/>
            <a:ext cx="8990418" cy="4046843"/>
            <a:chOff x="0" y="0"/>
            <a:chExt cx="2301546" cy="10359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546" cy="1035991"/>
            </a:xfrm>
            <a:custGeom>
              <a:avLst/>
              <a:gdLst/>
              <a:ahLst/>
              <a:cxnLst/>
              <a:rect l="l" t="t" r="r" b="b"/>
              <a:pathLst>
                <a:path w="2301546" h="1035991">
                  <a:moveTo>
                    <a:pt x="60279" y="0"/>
                  </a:moveTo>
                  <a:lnTo>
                    <a:pt x="2241267" y="0"/>
                  </a:lnTo>
                  <a:cubicBezTo>
                    <a:pt x="2257254" y="0"/>
                    <a:pt x="2272586" y="6351"/>
                    <a:pt x="2283891" y="17655"/>
                  </a:cubicBezTo>
                  <a:cubicBezTo>
                    <a:pt x="2295195" y="28960"/>
                    <a:pt x="2301546" y="44292"/>
                    <a:pt x="2301546" y="60279"/>
                  </a:cubicBezTo>
                  <a:lnTo>
                    <a:pt x="2301546" y="975712"/>
                  </a:lnTo>
                  <a:cubicBezTo>
                    <a:pt x="2301546" y="1009004"/>
                    <a:pt x="2274558" y="1035991"/>
                    <a:pt x="2241267" y="1035991"/>
                  </a:cubicBezTo>
                  <a:lnTo>
                    <a:pt x="60279" y="1035991"/>
                  </a:lnTo>
                  <a:cubicBezTo>
                    <a:pt x="26988" y="1035991"/>
                    <a:pt x="0" y="1009004"/>
                    <a:pt x="0" y="975712"/>
                  </a:cubicBezTo>
                  <a:lnTo>
                    <a:pt x="0" y="60279"/>
                  </a:lnTo>
                  <a:cubicBezTo>
                    <a:pt x="0" y="26988"/>
                    <a:pt x="26988" y="0"/>
                    <a:pt x="60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5126178" y="2879701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89500" y="4359515"/>
            <a:ext cx="11309001" cy="173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8"/>
              </a:lnSpc>
            </a:pPr>
            <a:r>
              <a:rPr lang="en-US" sz="12363">
                <a:solidFill>
                  <a:srgbClr val="F3BE66"/>
                </a:solidFill>
                <a:ea typeface="HK Modular Bold"/>
              </a:rPr>
              <a:t>系統展示</a:t>
            </a:r>
          </a:p>
        </p:txBody>
      </p:sp>
      <p:sp>
        <p:nvSpPr>
          <p:cNvPr id="8" name="Freeform 8"/>
          <p:cNvSpPr/>
          <p:nvPr/>
        </p:nvSpPr>
        <p:spPr>
          <a:xfrm>
            <a:off x="-4559672" y="636556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73200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3549206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0" y="0"/>
                </a:moveTo>
                <a:lnTo>
                  <a:pt x="5476282" y="0"/>
                </a:lnTo>
                <a:lnTo>
                  <a:pt x="5476282" y="5469436"/>
                </a:lnTo>
                <a:lnTo>
                  <a:pt x="0" y="546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1783018" y="1268358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30787" y="6962654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-3282685" y="-361827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95023" y="3106679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2970319" y="5452672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8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8" y="1384759"/>
                </a:lnTo>
                <a:lnTo>
                  <a:pt x="122265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16182" y="740729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91013" y="-503148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3752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2603309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326839" y="3256007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770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02629" y="2988568"/>
            <a:ext cx="12082743" cy="626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99"/>
              </a:lnSpc>
            </a:pPr>
            <a:r>
              <a:rPr lang="en-US" sz="6535">
                <a:solidFill>
                  <a:srgbClr val="FFFFFF"/>
                </a:solidFill>
                <a:ea typeface="jf-openhuninn-1.1 Bold"/>
              </a:rPr>
              <a:t>第112510組</a:t>
            </a:r>
          </a:p>
          <a:p>
            <a:pPr algn="just">
              <a:lnSpc>
                <a:spcPts val="9999"/>
              </a:lnSpc>
            </a:pPr>
            <a:r>
              <a:rPr lang="en-US" sz="6535">
                <a:solidFill>
                  <a:srgbClr val="FFFFFF"/>
                </a:solidFill>
                <a:ea typeface="jf-openhuninn-1.1"/>
              </a:rPr>
              <a:t>指導老師：陳信宏老師</a:t>
            </a:r>
          </a:p>
          <a:p>
            <a:pPr algn="just">
              <a:lnSpc>
                <a:spcPts val="9999"/>
              </a:lnSpc>
            </a:pPr>
            <a:r>
              <a:rPr lang="en-US" sz="6535">
                <a:solidFill>
                  <a:srgbClr val="FFFFFF"/>
                </a:solidFill>
                <a:ea typeface="jf-openhuninn-1.1"/>
              </a:rPr>
              <a:t>組長：鍾皓年</a:t>
            </a:r>
          </a:p>
          <a:p>
            <a:pPr algn="just">
              <a:lnSpc>
                <a:spcPts val="9999"/>
              </a:lnSpc>
            </a:pPr>
            <a:r>
              <a:rPr lang="en-US" sz="6535">
                <a:solidFill>
                  <a:srgbClr val="FFFFFF"/>
                </a:solidFill>
                <a:ea typeface="jf-openhuninn-1.1"/>
              </a:rPr>
              <a:t>組員：郭宗翰　彭鈺程</a:t>
            </a:r>
          </a:p>
          <a:p>
            <a:pPr algn="just">
              <a:lnSpc>
                <a:spcPts val="9999"/>
              </a:lnSpc>
            </a:pPr>
            <a:r>
              <a:rPr lang="en-US" sz="6535">
                <a:solidFill>
                  <a:srgbClr val="FFFFFF"/>
                </a:solidFill>
                <a:ea typeface="jf-openhuninn-1.1"/>
              </a:rPr>
              <a:t>　　　彭鈺達　陳永祥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52034" y="8951073"/>
            <a:ext cx="814930" cy="8149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7609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3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15616" y="550521"/>
            <a:ext cx="4856767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 dirty="0" err="1">
                <a:solidFill>
                  <a:srgbClr val="F3BE66"/>
                </a:solidFill>
                <a:ea typeface="jf-openhuninn-1.1 Bold"/>
              </a:rPr>
              <a:t>小組成員</a:t>
            </a:r>
            <a:endParaRPr lang="en-US" sz="7121" dirty="0">
              <a:solidFill>
                <a:srgbClr val="F3BE66"/>
              </a:solidFill>
              <a:ea typeface="jf-openhuninn-1.1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83658" y="8919461"/>
            <a:ext cx="351681" cy="78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 dirty="0">
                <a:solidFill>
                  <a:srgbClr val="FFFFFF"/>
                </a:solidFill>
                <a:latin typeface="jf-openhuninn-1.1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-43870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26178" y="2879701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559672" y="636556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73200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7026" y="3826760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0" y="0"/>
                </a:moveTo>
                <a:lnTo>
                  <a:pt x="5476282" y="0"/>
                </a:lnTo>
                <a:lnTo>
                  <a:pt x="5476282" y="5469436"/>
                </a:lnTo>
                <a:lnTo>
                  <a:pt x="0" y="546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1914692" y="990804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30787" y="6962654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3282685" y="-361827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21952" y="2427699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643390" y="6474542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8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8" y="1384759"/>
                </a:lnTo>
                <a:lnTo>
                  <a:pt x="122265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898185" y="3120078"/>
            <a:ext cx="10356533" cy="4046843"/>
            <a:chOff x="0" y="0"/>
            <a:chExt cx="2651271" cy="10359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1272" cy="1035991"/>
            </a:xfrm>
            <a:custGeom>
              <a:avLst/>
              <a:gdLst/>
              <a:ahLst/>
              <a:cxnLst/>
              <a:rect l="l" t="t" r="r" b="b"/>
              <a:pathLst>
                <a:path w="2651272" h="1035991">
                  <a:moveTo>
                    <a:pt x="52328" y="0"/>
                  </a:moveTo>
                  <a:lnTo>
                    <a:pt x="2598944" y="0"/>
                  </a:lnTo>
                  <a:cubicBezTo>
                    <a:pt x="2627843" y="0"/>
                    <a:pt x="2651272" y="23428"/>
                    <a:pt x="2651272" y="52328"/>
                  </a:cubicBezTo>
                  <a:lnTo>
                    <a:pt x="2651272" y="983664"/>
                  </a:lnTo>
                  <a:cubicBezTo>
                    <a:pt x="2651272" y="997542"/>
                    <a:pt x="2645758" y="1010852"/>
                    <a:pt x="2635945" y="1020665"/>
                  </a:cubicBezTo>
                  <a:cubicBezTo>
                    <a:pt x="2626132" y="1030478"/>
                    <a:pt x="2612822" y="1035991"/>
                    <a:pt x="2598944" y="1035991"/>
                  </a:cubicBezTo>
                  <a:lnTo>
                    <a:pt x="52328" y="1035991"/>
                  </a:lnTo>
                  <a:cubicBezTo>
                    <a:pt x="38450" y="1035991"/>
                    <a:pt x="25140" y="1030478"/>
                    <a:pt x="15326" y="1020665"/>
                  </a:cubicBezTo>
                  <a:cubicBezTo>
                    <a:pt x="5513" y="1010852"/>
                    <a:pt x="0" y="997542"/>
                    <a:pt x="0" y="983664"/>
                  </a:cubicBezTo>
                  <a:lnTo>
                    <a:pt x="0" y="52328"/>
                  </a:lnTo>
                  <a:cubicBezTo>
                    <a:pt x="0" y="38450"/>
                    <a:pt x="5513" y="25140"/>
                    <a:pt x="15326" y="15326"/>
                  </a:cubicBezTo>
                  <a:cubicBezTo>
                    <a:pt x="25140" y="5513"/>
                    <a:pt x="38450" y="0"/>
                    <a:pt x="523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489500" y="4346115"/>
            <a:ext cx="11309001" cy="173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8"/>
              </a:lnSpc>
            </a:pPr>
            <a:r>
              <a:rPr lang="en-US" sz="12363">
                <a:solidFill>
                  <a:srgbClr val="F3BE66"/>
                </a:solidFill>
                <a:ea typeface="HK Modular Bold"/>
              </a:rPr>
              <a:t>專題方向更動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79691" y="8292183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459095" y="-4434396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88467" y="-2972336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3900" y="3406263"/>
            <a:ext cx="2847992" cy="2847992"/>
          </a:xfrm>
          <a:custGeom>
            <a:avLst/>
            <a:gdLst/>
            <a:ahLst/>
            <a:cxnLst/>
            <a:rect l="l" t="t" r="r" b="b"/>
            <a:pathLst>
              <a:path w="2847992" h="2847992">
                <a:moveTo>
                  <a:pt x="0" y="0"/>
                </a:moveTo>
                <a:lnTo>
                  <a:pt x="2847992" y="0"/>
                </a:lnTo>
                <a:lnTo>
                  <a:pt x="2847992" y="2847992"/>
                </a:lnTo>
                <a:lnTo>
                  <a:pt x="0" y="2847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02860" y="3198118"/>
            <a:ext cx="2884809" cy="3264281"/>
          </a:xfrm>
          <a:custGeom>
            <a:avLst/>
            <a:gdLst/>
            <a:ahLst/>
            <a:cxnLst/>
            <a:rect l="l" t="t" r="r" b="b"/>
            <a:pathLst>
              <a:path w="2884809" h="3264281">
                <a:moveTo>
                  <a:pt x="0" y="0"/>
                </a:moveTo>
                <a:lnTo>
                  <a:pt x="2884808" y="0"/>
                </a:lnTo>
                <a:lnTo>
                  <a:pt x="2884808" y="3264281"/>
                </a:lnTo>
                <a:lnTo>
                  <a:pt x="0" y="3264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32096" y="6987238"/>
            <a:ext cx="1371600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jf-openhuninn-1.1 Bold"/>
              </a:rPr>
              <a:t>受託者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43307" y="6987238"/>
            <a:ext cx="1371600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jf-openhuninn-1.1 Bold"/>
              </a:rPr>
              <a:t>委託者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71280" y="6987238"/>
            <a:ext cx="2399854" cy="6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jf-openhuninn-1.1 Bold"/>
              </a:rPr>
              <a:t>ICRAWLER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59660" y="4075749"/>
            <a:ext cx="24384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客製化的爬蟲要求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0795" y="617836"/>
            <a:ext cx="4020823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 dirty="0" err="1">
                <a:solidFill>
                  <a:srgbClr val="F3BE66"/>
                </a:solidFill>
                <a:ea typeface="jf-openhuninn-1.1 Bold"/>
              </a:rPr>
              <a:t>系統功能</a:t>
            </a:r>
            <a:endParaRPr lang="en-US" sz="7121" dirty="0">
              <a:solidFill>
                <a:srgbClr val="F3BE66"/>
              </a:solidFill>
              <a:ea typeface="jf-openhuninn-1.1 Bol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5389372" y="5943595"/>
            <a:ext cx="1546367" cy="16378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AutoShape 16"/>
          <p:cNvSpPr/>
          <p:nvPr/>
        </p:nvSpPr>
        <p:spPr>
          <a:xfrm flipH="1">
            <a:off x="11705633" y="5143500"/>
            <a:ext cx="1546454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221472" y="2983661"/>
            <a:ext cx="3907037" cy="3907022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9" name="AutoShape 19"/>
          <p:cNvSpPr/>
          <p:nvPr/>
        </p:nvSpPr>
        <p:spPr>
          <a:xfrm flipH="1">
            <a:off x="5390042" y="5143500"/>
            <a:ext cx="1546454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V="1">
            <a:off x="11706389" y="5863973"/>
            <a:ext cx="1546367" cy="16378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TextBox 21"/>
          <p:cNvSpPr txBox="1"/>
          <p:nvPr/>
        </p:nvSpPr>
        <p:spPr>
          <a:xfrm>
            <a:off x="5096469" y="3896680"/>
            <a:ext cx="21336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客戶需求及難度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952034" y="8951073"/>
            <a:ext cx="814930" cy="81493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7609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183658" y="8919461"/>
            <a:ext cx="351681" cy="78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>
                <a:solidFill>
                  <a:srgbClr val="FFFFFF"/>
                </a:solidFill>
                <a:latin typeface="jf-openhuninn-1.1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44069" y="6631481"/>
            <a:ext cx="24384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上傳爬取完的資料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9719" y="6649744"/>
            <a:ext cx="1159707" cy="38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ea typeface="jf-openhuninn-1.1 Bold"/>
              </a:rPr>
              <a:t>提供資料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499884" y="8842395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721058" y="-4051767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88467" y="-2972336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98861" y="5071996"/>
            <a:ext cx="2251604" cy="2251604"/>
          </a:xfrm>
          <a:custGeom>
            <a:avLst/>
            <a:gdLst/>
            <a:ahLst/>
            <a:cxnLst/>
            <a:rect l="l" t="t" r="r" b="b"/>
            <a:pathLst>
              <a:path w="2251604" h="2251604">
                <a:moveTo>
                  <a:pt x="0" y="0"/>
                </a:moveTo>
                <a:lnTo>
                  <a:pt x="2251605" y="0"/>
                </a:lnTo>
                <a:lnTo>
                  <a:pt x="2251605" y="2251604"/>
                </a:lnTo>
                <a:lnTo>
                  <a:pt x="0" y="22516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99283" y="5071996"/>
            <a:ext cx="1989855" cy="2251604"/>
          </a:xfrm>
          <a:custGeom>
            <a:avLst/>
            <a:gdLst/>
            <a:ahLst/>
            <a:cxnLst/>
            <a:rect l="l" t="t" r="r" b="b"/>
            <a:pathLst>
              <a:path w="1989855" h="2251604">
                <a:moveTo>
                  <a:pt x="0" y="0"/>
                </a:moveTo>
                <a:lnTo>
                  <a:pt x="1989856" y="0"/>
                </a:lnTo>
                <a:lnTo>
                  <a:pt x="1989856" y="2251604"/>
                </a:lnTo>
                <a:lnTo>
                  <a:pt x="0" y="2251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5226637" y="6707443"/>
            <a:ext cx="1470910" cy="15579"/>
          </a:xfrm>
          <a:prstGeom prst="line">
            <a:avLst/>
          </a:prstGeom>
          <a:ln w="1333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 flipH="1">
            <a:off x="11519701" y="5946390"/>
            <a:ext cx="1470992" cy="0"/>
          </a:xfrm>
          <a:prstGeom prst="line">
            <a:avLst/>
          </a:prstGeom>
          <a:ln w="1333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402440" y="4120769"/>
            <a:ext cx="3395432" cy="3395418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4" name="AutoShape 14"/>
          <p:cNvSpPr/>
          <p:nvPr/>
        </p:nvSpPr>
        <p:spPr>
          <a:xfrm flipH="1">
            <a:off x="5227274" y="5946390"/>
            <a:ext cx="1470992" cy="0"/>
          </a:xfrm>
          <a:prstGeom prst="line">
            <a:avLst/>
          </a:prstGeom>
          <a:ln w="1333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11520420" y="6631706"/>
            <a:ext cx="1470910" cy="15579"/>
          </a:xfrm>
          <a:prstGeom prst="line">
            <a:avLst/>
          </a:prstGeom>
          <a:ln w="13335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Freeform 16"/>
          <p:cNvSpPr/>
          <p:nvPr/>
        </p:nvSpPr>
        <p:spPr>
          <a:xfrm>
            <a:off x="14074317" y="2889501"/>
            <a:ext cx="1993430" cy="1522240"/>
          </a:xfrm>
          <a:custGeom>
            <a:avLst/>
            <a:gdLst/>
            <a:ahLst/>
            <a:cxnLst/>
            <a:rect l="l" t="t" r="r" b="b"/>
            <a:pathLst>
              <a:path w="1993430" h="1522240">
                <a:moveTo>
                  <a:pt x="0" y="0"/>
                </a:moveTo>
                <a:lnTo>
                  <a:pt x="1993430" y="0"/>
                </a:lnTo>
                <a:lnTo>
                  <a:pt x="1993430" y="1522240"/>
                </a:lnTo>
                <a:lnTo>
                  <a:pt x="0" y="1522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688" r="-7339" b="-2287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6952034" y="8951073"/>
            <a:ext cx="814930" cy="81493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7609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122347" y="2981977"/>
            <a:ext cx="1266325" cy="1639256"/>
          </a:xfrm>
          <a:custGeom>
            <a:avLst/>
            <a:gdLst/>
            <a:ahLst/>
            <a:cxnLst/>
            <a:rect l="l" t="t" r="r" b="b"/>
            <a:pathLst>
              <a:path w="1266325" h="1639256">
                <a:moveTo>
                  <a:pt x="0" y="0"/>
                </a:moveTo>
                <a:lnTo>
                  <a:pt x="1266325" y="0"/>
                </a:lnTo>
                <a:lnTo>
                  <a:pt x="1266325" y="1639256"/>
                </a:lnTo>
                <a:lnTo>
                  <a:pt x="0" y="16392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672328" y="7541641"/>
            <a:ext cx="1304671" cy="58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ea typeface="jf-openhuninn-1.1 Bold"/>
              </a:rPr>
              <a:t>受託者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18697" y="7541641"/>
            <a:ext cx="1304671" cy="58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ea typeface="jf-openhuninn-1.1 Bold"/>
              </a:rPr>
              <a:t>委託者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58782" y="7541641"/>
            <a:ext cx="2282749" cy="586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latin typeface="jf-openhuninn-1.1 Bold"/>
              </a:rPr>
              <a:t>ICRAWLER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35997" y="4835777"/>
            <a:ext cx="24384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客製化的爬蟲要求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45597" y="7285456"/>
            <a:ext cx="12192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提供資料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309032" y="2407536"/>
            <a:ext cx="152400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平台使用費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25915" y="7361193"/>
            <a:ext cx="24384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上傳爬取完的資料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183658" y="8919461"/>
            <a:ext cx="351681" cy="78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>
                <a:solidFill>
                  <a:srgbClr val="FFFFFF"/>
                </a:solidFill>
                <a:latin typeface="jf-openhuninn-1.1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48370" y="4835777"/>
            <a:ext cx="1828800" cy="41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客戶需求難度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85964" y="495300"/>
            <a:ext cx="242838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 dirty="0" err="1">
                <a:solidFill>
                  <a:srgbClr val="F3BE66"/>
                </a:solidFill>
                <a:ea typeface="jf-openhuninn-1.1 Bold"/>
              </a:rPr>
              <a:t>營利</a:t>
            </a:r>
            <a:endParaRPr lang="en-US" sz="7121" dirty="0">
              <a:solidFill>
                <a:srgbClr val="F3BE66"/>
              </a:solidFill>
              <a:ea typeface="jf-openhuninn-1.1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-43870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26178" y="2879701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559672" y="636556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73200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788864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0" y="0"/>
                </a:moveTo>
                <a:lnTo>
                  <a:pt x="5476282" y="0"/>
                </a:lnTo>
                <a:lnTo>
                  <a:pt x="5476282" y="5469436"/>
                </a:lnTo>
                <a:lnTo>
                  <a:pt x="0" y="546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2046366" y="952907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5476282" y="5469437"/>
                </a:moveTo>
                <a:lnTo>
                  <a:pt x="0" y="5469437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7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30787" y="6962654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3282685" y="-361827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21952" y="2427699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643390" y="6474542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8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8" y="1384759"/>
                </a:lnTo>
                <a:lnTo>
                  <a:pt x="122265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898185" y="3120078"/>
            <a:ext cx="10356533" cy="4046843"/>
            <a:chOff x="0" y="0"/>
            <a:chExt cx="2651271" cy="10359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51272" cy="1035991"/>
            </a:xfrm>
            <a:custGeom>
              <a:avLst/>
              <a:gdLst/>
              <a:ahLst/>
              <a:cxnLst/>
              <a:rect l="l" t="t" r="r" b="b"/>
              <a:pathLst>
                <a:path w="2651272" h="1035991">
                  <a:moveTo>
                    <a:pt x="52328" y="0"/>
                  </a:moveTo>
                  <a:lnTo>
                    <a:pt x="2598944" y="0"/>
                  </a:lnTo>
                  <a:cubicBezTo>
                    <a:pt x="2627843" y="0"/>
                    <a:pt x="2651272" y="23428"/>
                    <a:pt x="2651272" y="52328"/>
                  </a:cubicBezTo>
                  <a:lnTo>
                    <a:pt x="2651272" y="983664"/>
                  </a:lnTo>
                  <a:cubicBezTo>
                    <a:pt x="2651272" y="997542"/>
                    <a:pt x="2645758" y="1010852"/>
                    <a:pt x="2635945" y="1020665"/>
                  </a:cubicBezTo>
                  <a:cubicBezTo>
                    <a:pt x="2626132" y="1030478"/>
                    <a:pt x="2612822" y="1035991"/>
                    <a:pt x="2598944" y="1035991"/>
                  </a:cubicBezTo>
                  <a:lnTo>
                    <a:pt x="52328" y="1035991"/>
                  </a:lnTo>
                  <a:cubicBezTo>
                    <a:pt x="38450" y="1035991"/>
                    <a:pt x="25140" y="1030478"/>
                    <a:pt x="15326" y="1020665"/>
                  </a:cubicBezTo>
                  <a:cubicBezTo>
                    <a:pt x="5513" y="1010852"/>
                    <a:pt x="0" y="997542"/>
                    <a:pt x="0" y="983664"/>
                  </a:cubicBezTo>
                  <a:lnTo>
                    <a:pt x="0" y="52328"/>
                  </a:lnTo>
                  <a:cubicBezTo>
                    <a:pt x="0" y="38450"/>
                    <a:pt x="5513" y="25140"/>
                    <a:pt x="15326" y="15326"/>
                  </a:cubicBezTo>
                  <a:cubicBezTo>
                    <a:pt x="25140" y="5513"/>
                    <a:pt x="38450" y="0"/>
                    <a:pt x="523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489500" y="4346115"/>
            <a:ext cx="11309001" cy="173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8"/>
              </a:lnSpc>
            </a:pPr>
            <a:r>
              <a:rPr lang="en-US" sz="12363">
                <a:solidFill>
                  <a:srgbClr val="F3BE66"/>
                </a:solidFill>
                <a:ea typeface="HK Modular Bold"/>
              </a:rPr>
              <a:t>手冊更動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499884" y="8842395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721058" y="-4051767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88467" y="-2972336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952034" y="8951073"/>
            <a:ext cx="814930" cy="8149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7609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3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183683" y="8919461"/>
            <a:ext cx="351631" cy="78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>
                <a:solidFill>
                  <a:srgbClr val="FFFFFF"/>
                </a:solidFill>
                <a:latin typeface="jf-openhuninn-1.1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0513" y="2962275"/>
            <a:ext cx="11306973" cy="423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jf-openhuninn-1.1 Bold"/>
              </a:rPr>
              <a:t>1.目錄</a:t>
            </a:r>
          </a:p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jf-openhuninn-1.1 Bold"/>
              </a:rPr>
              <a:t>2.工作分配表</a:t>
            </a:r>
          </a:p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jf-openhuninn-1.1 Bold"/>
              </a:rPr>
              <a:t>3.功能分解圖</a:t>
            </a:r>
          </a:p>
          <a:p>
            <a:pPr algn="just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jf-openhuninn-1.1 Bold"/>
              </a:rPr>
              <a:t>4.系統環境圖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89411" y="495300"/>
            <a:ext cx="3109175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 dirty="0" err="1">
                <a:solidFill>
                  <a:srgbClr val="F3BE66"/>
                </a:solidFill>
                <a:ea typeface="jf-openhuninn-1.1 Bold"/>
              </a:rPr>
              <a:t>已修正</a:t>
            </a:r>
            <a:endParaRPr lang="en-US" sz="7121" dirty="0">
              <a:solidFill>
                <a:srgbClr val="F3BE66"/>
              </a:solidFill>
              <a:ea typeface="jf-openhuninn-1.1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-4387000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00390" y="3133478"/>
            <a:ext cx="8990418" cy="4046843"/>
            <a:chOff x="0" y="0"/>
            <a:chExt cx="2301546" cy="10359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546" cy="1035991"/>
            </a:xfrm>
            <a:custGeom>
              <a:avLst/>
              <a:gdLst/>
              <a:ahLst/>
              <a:cxnLst/>
              <a:rect l="l" t="t" r="r" b="b"/>
              <a:pathLst>
                <a:path w="2301546" h="1035991">
                  <a:moveTo>
                    <a:pt x="60279" y="0"/>
                  </a:moveTo>
                  <a:lnTo>
                    <a:pt x="2241267" y="0"/>
                  </a:lnTo>
                  <a:cubicBezTo>
                    <a:pt x="2257254" y="0"/>
                    <a:pt x="2272586" y="6351"/>
                    <a:pt x="2283891" y="17655"/>
                  </a:cubicBezTo>
                  <a:cubicBezTo>
                    <a:pt x="2295195" y="28960"/>
                    <a:pt x="2301546" y="44292"/>
                    <a:pt x="2301546" y="60279"/>
                  </a:cubicBezTo>
                  <a:lnTo>
                    <a:pt x="2301546" y="975712"/>
                  </a:lnTo>
                  <a:cubicBezTo>
                    <a:pt x="2301546" y="1009004"/>
                    <a:pt x="2274558" y="1035991"/>
                    <a:pt x="2241267" y="1035991"/>
                  </a:cubicBezTo>
                  <a:lnTo>
                    <a:pt x="60279" y="1035991"/>
                  </a:lnTo>
                  <a:cubicBezTo>
                    <a:pt x="26988" y="1035991"/>
                    <a:pt x="0" y="1009004"/>
                    <a:pt x="0" y="975712"/>
                  </a:cubicBezTo>
                  <a:lnTo>
                    <a:pt x="0" y="60279"/>
                  </a:lnTo>
                  <a:cubicBezTo>
                    <a:pt x="0" y="26988"/>
                    <a:pt x="26988" y="0"/>
                    <a:pt x="602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5126178" y="2879701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89500" y="4359515"/>
            <a:ext cx="11309001" cy="173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28"/>
              </a:lnSpc>
            </a:pPr>
            <a:r>
              <a:rPr lang="en-US" sz="12363">
                <a:solidFill>
                  <a:srgbClr val="F3BE66"/>
                </a:solidFill>
                <a:ea typeface="HK Modular Bold"/>
              </a:rPr>
              <a:t>設計展示</a:t>
            </a:r>
          </a:p>
        </p:txBody>
      </p:sp>
      <p:sp>
        <p:nvSpPr>
          <p:cNvPr id="8" name="Freeform 8"/>
          <p:cNvSpPr/>
          <p:nvPr/>
        </p:nvSpPr>
        <p:spPr>
          <a:xfrm>
            <a:off x="-4559672" y="636556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73200" y="-41148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3549206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0" y="0"/>
                </a:moveTo>
                <a:lnTo>
                  <a:pt x="5476282" y="0"/>
                </a:lnTo>
                <a:lnTo>
                  <a:pt x="5476282" y="5469436"/>
                </a:lnTo>
                <a:lnTo>
                  <a:pt x="0" y="54694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1783018" y="1268358"/>
            <a:ext cx="5476282" cy="5469436"/>
          </a:xfrm>
          <a:custGeom>
            <a:avLst/>
            <a:gdLst/>
            <a:ahLst/>
            <a:cxnLst/>
            <a:rect l="l" t="t" r="r" b="b"/>
            <a:pathLst>
              <a:path w="5476282" h="5469436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30787" y="6962654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-3282685" y="-3618279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95023" y="3106679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0" y="0"/>
                </a:moveTo>
                <a:lnTo>
                  <a:pt x="1222658" y="0"/>
                </a:lnTo>
                <a:lnTo>
                  <a:pt x="1222658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2970319" y="5452672"/>
            <a:ext cx="1222659" cy="1384759"/>
          </a:xfrm>
          <a:custGeom>
            <a:avLst/>
            <a:gdLst/>
            <a:ahLst/>
            <a:cxnLst/>
            <a:rect l="l" t="t" r="r" b="b"/>
            <a:pathLst>
              <a:path w="1222659" h="1384759">
                <a:moveTo>
                  <a:pt x="1222658" y="0"/>
                </a:moveTo>
                <a:lnTo>
                  <a:pt x="0" y="0"/>
                </a:lnTo>
                <a:lnTo>
                  <a:pt x="0" y="1384759"/>
                </a:lnTo>
                <a:lnTo>
                  <a:pt x="1222658" y="1384759"/>
                </a:lnTo>
                <a:lnTo>
                  <a:pt x="1222658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56981" y="2458602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499884" y="8842395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721058" y="-4051767"/>
            <a:ext cx="6114427" cy="7035428"/>
          </a:xfrm>
          <a:custGeom>
            <a:avLst/>
            <a:gdLst/>
            <a:ahLst/>
            <a:cxnLst/>
            <a:rect l="l" t="t" r="r" b="b"/>
            <a:pathLst>
              <a:path w="6114427" h="7035428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104907" y="74072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488467" y="-2972336"/>
            <a:ext cx="12757198" cy="12757198"/>
          </a:xfrm>
          <a:custGeom>
            <a:avLst/>
            <a:gdLst/>
            <a:ahLst/>
            <a:cxnLst/>
            <a:rect l="l" t="t" r="r" b="b"/>
            <a:pathLst>
              <a:path w="12757198" h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099770" y="-503148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952034" y="8951073"/>
            <a:ext cx="814930" cy="8149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7609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3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98007" y="2972779"/>
            <a:ext cx="4647499" cy="4647499"/>
          </a:xfrm>
          <a:custGeom>
            <a:avLst/>
            <a:gdLst/>
            <a:ahLst/>
            <a:cxnLst/>
            <a:rect l="l" t="t" r="r" b="b"/>
            <a:pathLst>
              <a:path w="4647499" h="4647499">
                <a:moveTo>
                  <a:pt x="0" y="0"/>
                </a:moveTo>
                <a:lnTo>
                  <a:pt x="4647499" y="0"/>
                </a:lnTo>
                <a:lnTo>
                  <a:pt x="4647499" y="4647499"/>
                </a:lnTo>
                <a:lnTo>
                  <a:pt x="0" y="46474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183683" y="8919461"/>
            <a:ext cx="351631" cy="78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4513">
                <a:solidFill>
                  <a:srgbClr val="FFFFFF"/>
                </a:solidFill>
                <a:latin typeface="jf-openhuninn-1.1"/>
              </a:rPr>
              <a:t>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33785" y="530749"/>
            <a:ext cx="4420431" cy="121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>
                <a:solidFill>
                  <a:srgbClr val="F3BE66"/>
                </a:solidFill>
                <a:latin typeface="jf-openhuninn-1.1 Bold"/>
              </a:rPr>
              <a:t>LOGO設計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5445" y="3845108"/>
            <a:ext cx="10274548" cy="27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69"/>
              </a:lnSpc>
            </a:pPr>
            <a:r>
              <a:rPr lang="en-US" sz="5264">
                <a:solidFill>
                  <a:srgbClr val="FFFFFF"/>
                </a:solidFill>
                <a:ea typeface="jf-openhuninn-1.1 Bold"/>
              </a:rPr>
              <a:t>第一階段發想：科技、聚集、環繞</a:t>
            </a:r>
          </a:p>
          <a:p>
            <a:pPr algn="just">
              <a:lnSpc>
                <a:spcPts val="7369"/>
              </a:lnSpc>
            </a:pPr>
            <a:r>
              <a:rPr lang="en-US" sz="5264">
                <a:solidFill>
                  <a:srgbClr val="FFFFFF"/>
                </a:solidFill>
                <a:ea typeface="jf-openhuninn-1.1 Bold"/>
              </a:rPr>
              <a:t>第二階段發想：機器手臂、光環</a:t>
            </a:r>
          </a:p>
          <a:p>
            <a:pPr algn="just">
              <a:lnSpc>
                <a:spcPts val="7369"/>
              </a:lnSpc>
            </a:pPr>
            <a:r>
              <a:rPr lang="en-US" sz="5264">
                <a:solidFill>
                  <a:srgbClr val="FFFFFF"/>
                </a:solidFill>
                <a:ea typeface="jf-openhuninn-1.1 Bold"/>
              </a:rPr>
              <a:t>最終：科技未來感、可能性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</Words>
  <Application>Microsoft Office PowerPoint</Application>
  <PresentationFormat>自訂</PresentationFormat>
  <Paragraphs>44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Arimo</vt:lpstr>
      <vt:lpstr>Arial</vt:lpstr>
      <vt:lpstr>Calibri</vt:lpstr>
      <vt:lpstr>HK Modular Bold</vt:lpstr>
      <vt:lpstr>jf-openhuninn-1.1</vt:lpstr>
      <vt:lpstr>jf-openhuninn-1.1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畢業專題PPT  第2次</dc:title>
  <cp:lastModifiedBy>student</cp:lastModifiedBy>
  <cp:revision>2</cp:revision>
  <dcterms:created xsi:type="dcterms:W3CDTF">2006-08-16T00:00:00Z</dcterms:created>
  <dcterms:modified xsi:type="dcterms:W3CDTF">2023-06-02T01:45:14Z</dcterms:modified>
  <dc:identifier>DAFkewrqE74</dc:identifier>
</cp:coreProperties>
</file>